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229600" cy="5112568"/>
          </a:xfrm>
          <a:effectLst/>
        </p:spPr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Медиана прямоугольного треугольника, проведенная из вершины прямого угла, равна половине гипотенузы</a:t>
            </a:r>
            <a:r>
              <a:rPr lang="ru-RU" b="0" dirty="0" smtClean="0">
                <a:solidFill>
                  <a:schemeClr val="bg1"/>
                </a:solidFill>
                <a:latin typeface="+mn-lt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C:\Users\Пользователь\Desktop\семинар школа 5\EGE17.jpg"/>
          <p:cNvPicPr/>
          <p:nvPr/>
        </p:nvPicPr>
        <p:blipFill>
          <a:blip r:embed="rId2" cstate="print"/>
          <a:srcRect l="5959" r="3593" b="6486"/>
          <a:stretch>
            <a:fillRect/>
          </a:stretch>
        </p:blipFill>
        <p:spPr bwMode="auto">
          <a:xfrm>
            <a:off x="6938198" y="5138420"/>
            <a:ext cx="2196465" cy="171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Задача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Найти основания АВ и </a:t>
            </a:r>
            <a:r>
              <a:rPr lang="en-US" sz="4800" dirty="0" smtClean="0">
                <a:solidFill>
                  <a:schemeClr val="bg1"/>
                </a:solidFill>
              </a:rPr>
              <a:t>CD</a:t>
            </a:r>
            <a:r>
              <a:rPr lang="ru-RU" sz="4800" dirty="0" smtClean="0">
                <a:solidFill>
                  <a:schemeClr val="bg1"/>
                </a:solidFill>
              </a:rPr>
              <a:t> трапеции АВ</a:t>
            </a:r>
            <a:r>
              <a:rPr lang="en-US" sz="4800" dirty="0" smtClean="0">
                <a:solidFill>
                  <a:schemeClr val="bg1"/>
                </a:solidFill>
              </a:rPr>
              <a:t>CD</a:t>
            </a:r>
            <a:r>
              <a:rPr lang="ru-RU" sz="4800" dirty="0" smtClean="0">
                <a:solidFill>
                  <a:schemeClr val="bg1"/>
                </a:solidFill>
              </a:rPr>
              <a:t>, у которой АВ = </a:t>
            </a:r>
            <a:r>
              <a:rPr lang="en-US" sz="4800" dirty="0" smtClean="0">
                <a:solidFill>
                  <a:schemeClr val="bg1"/>
                </a:solidFill>
              </a:rPr>
              <a:t>2CD = 2AD, </a:t>
            </a:r>
            <a:r>
              <a:rPr lang="en-US" sz="4800" dirty="0" smtClean="0">
                <a:solidFill>
                  <a:schemeClr val="bg1"/>
                </a:solidFill>
              </a:rPr>
              <a:t>            AC </a:t>
            </a:r>
            <a:r>
              <a:rPr lang="en-US" sz="4800" dirty="0" smtClean="0">
                <a:solidFill>
                  <a:schemeClr val="bg1"/>
                </a:solidFill>
              </a:rPr>
              <a:t>= a, BC = b.</a:t>
            </a:r>
            <a:endParaRPr lang="ru-RU" sz="4800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C:\Users\Пользователь\Desktop\семинар школа 5\EGE17.jpg"/>
          <p:cNvPicPr/>
          <p:nvPr/>
        </p:nvPicPr>
        <p:blipFill>
          <a:blip r:embed="rId2" cstate="print"/>
          <a:srcRect l="5959" r="3593" b="6486"/>
          <a:stretch>
            <a:fillRect/>
          </a:stretch>
        </p:blipFill>
        <p:spPr bwMode="auto">
          <a:xfrm>
            <a:off x="6804248" y="5013176"/>
            <a:ext cx="2196465" cy="171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8229600" cy="4896544"/>
          </a:xfrm>
        </p:spPr>
        <p:txBody>
          <a:bodyPr>
            <a:normAutofit fontScale="90000"/>
          </a:bodyPr>
          <a:lstStyle/>
          <a:p>
            <a:r>
              <a:rPr lang="ru-RU" sz="4400" b="0" dirty="0" smtClean="0">
                <a:solidFill>
                  <a:schemeClr val="bg1"/>
                </a:solidFill>
                <a:effectLst/>
                <a:latin typeface="+mn-lt"/>
              </a:rPr>
              <a:t>Середины сторон выпуклого четырехугольника являются вершинами параллелограмма, площадь которого равна половине площади данного четырехугольника.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>
              <a:effectLst/>
            </a:endParaRPr>
          </a:p>
        </p:txBody>
      </p:sp>
      <p:pic>
        <p:nvPicPr>
          <p:cNvPr id="3" name="Рисунок 2" descr="C:\Users\Пользователь\Desktop\семинар школа 5\EGE17.jpg"/>
          <p:cNvPicPr/>
          <p:nvPr/>
        </p:nvPicPr>
        <p:blipFill>
          <a:blip r:embed="rId2" cstate="print"/>
          <a:srcRect l="5959" r="3593" b="6486"/>
          <a:stretch>
            <a:fillRect/>
          </a:stretch>
        </p:blipFill>
        <p:spPr bwMode="auto">
          <a:xfrm>
            <a:off x="6905970" y="5138420"/>
            <a:ext cx="2196465" cy="171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29600" cy="4671411"/>
          </a:xfrm>
        </p:spPr>
        <p:txBody>
          <a:bodyPr>
            <a:normAutofit fontScale="90000"/>
          </a:bodyPr>
          <a:lstStyle/>
          <a:p>
            <a:r>
              <a:rPr lang="ru-RU" sz="4400" b="0" dirty="0" smtClean="0">
                <a:solidFill>
                  <a:schemeClr val="bg1"/>
                </a:solidFill>
                <a:effectLst/>
                <a:latin typeface="+mn-lt"/>
              </a:rPr>
              <a:t>Если Диагонали трапеции пересекаются под прямым углом и выполняется условие</a:t>
            </a:r>
            <a:r>
              <a:rPr lang="ru-RU" sz="4400" dirty="0" smtClean="0">
                <a:effectLst/>
              </a:rPr>
              <a:t> </a:t>
            </a:r>
            <a:br>
              <a:rPr lang="ru-RU" sz="4400" dirty="0" smtClean="0">
                <a:effectLst/>
              </a:rPr>
            </a:br>
            <a:r>
              <a:rPr lang="ru-RU" sz="4400" dirty="0" smtClean="0">
                <a:solidFill>
                  <a:schemeClr val="bg1"/>
                </a:solidFill>
                <a:effectLst/>
                <a:latin typeface="+mn-lt"/>
              </a:rPr>
              <a:t>АО · ОС = ОВ · О</a:t>
            </a:r>
            <a:r>
              <a:rPr lang="en-US" sz="4400" dirty="0" smtClean="0">
                <a:solidFill>
                  <a:schemeClr val="bg1"/>
                </a:solidFill>
                <a:effectLst/>
                <a:latin typeface="+mn-lt"/>
              </a:rPr>
              <a:t>D</a:t>
            </a:r>
            <a:r>
              <a:rPr lang="ru-RU" sz="4400" dirty="0" smtClean="0">
                <a:solidFill>
                  <a:schemeClr val="bg1"/>
                </a:solidFill>
                <a:effectLst/>
                <a:latin typeface="+mn-lt"/>
              </a:rPr>
              <a:t>, </a:t>
            </a:r>
            <a:br>
              <a:rPr lang="ru-RU" sz="4400" dirty="0" smtClean="0">
                <a:solidFill>
                  <a:schemeClr val="bg1"/>
                </a:solidFill>
                <a:effectLst/>
                <a:latin typeface="+mn-lt"/>
              </a:rPr>
            </a:br>
            <a:r>
              <a:rPr lang="ru-RU" sz="4400" b="0" dirty="0" smtClean="0">
                <a:solidFill>
                  <a:schemeClr val="bg1"/>
                </a:solidFill>
                <a:effectLst/>
                <a:latin typeface="+mn-lt"/>
              </a:rPr>
              <a:t>то трапеция равнобедренная   </a:t>
            </a:r>
            <a:endParaRPr lang="ru-RU" dirty="0"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Рисунок 2" descr="C:\Users\Пользователь\Desktop\семинар школа 5\EGE17.jpg"/>
          <p:cNvPicPr/>
          <p:nvPr/>
        </p:nvPicPr>
        <p:blipFill>
          <a:blip r:embed="rId2" cstate="print"/>
          <a:srcRect l="5959" r="3593" b="6486"/>
          <a:stretch>
            <a:fillRect/>
          </a:stretch>
        </p:blipFill>
        <p:spPr bwMode="auto">
          <a:xfrm>
            <a:off x="6947535" y="5076075"/>
            <a:ext cx="2196465" cy="171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229600" cy="3672408"/>
          </a:xfrm>
        </p:spPr>
        <p:txBody>
          <a:bodyPr>
            <a:normAutofit/>
          </a:bodyPr>
          <a:lstStyle/>
          <a:p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Угол </a:t>
            </a:r>
            <a:r>
              <a:rPr lang="ru-RU" i="1" dirty="0" smtClean="0">
                <a:solidFill>
                  <a:schemeClr val="bg1"/>
                </a:solidFill>
                <a:effectLst/>
                <a:latin typeface="+mn-lt"/>
              </a:rPr>
              <a:t>ТАВ 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между касательной </a:t>
            </a:r>
            <a:r>
              <a:rPr lang="ru-RU" i="1" dirty="0" smtClean="0">
                <a:solidFill>
                  <a:schemeClr val="bg1"/>
                </a:solidFill>
                <a:effectLst/>
                <a:latin typeface="+mn-lt"/>
              </a:rPr>
              <a:t>АТ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 и хордой </a:t>
            </a:r>
            <a:r>
              <a:rPr lang="ru-RU" i="1" dirty="0" smtClean="0">
                <a:solidFill>
                  <a:schemeClr val="bg1"/>
                </a:solidFill>
                <a:effectLst/>
                <a:latin typeface="+mn-lt"/>
              </a:rPr>
              <a:t>АВ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 измеряется половиной градусной меры дуги </a:t>
            </a:r>
            <a:r>
              <a:rPr lang="ru-RU" i="1" dirty="0" smtClean="0">
                <a:solidFill>
                  <a:schemeClr val="bg1"/>
                </a:solidFill>
                <a:effectLst/>
                <a:latin typeface="+mn-lt"/>
              </a:rPr>
              <a:t>АВ</a:t>
            </a:r>
            <a:r>
              <a:rPr lang="ru-RU" dirty="0" smtClean="0"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 </a:t>
            </a:r>
            <a:endParaRPr lang="ru-RU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652120" y="4149080"/>
            <a:ext cx="2426568" cy="206652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652120" y="6237312"/>
            <a:ext cx="30963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3" idx="4"/>
          </p:cNvCxnSpPr>
          <p:nvPr/>
        </p:nvCxnSpPr>
        <p:spPr>
          <a:xfrm flipV="1">
            <a:off x="6865404" y="4941168"/>
            <a:ext cx="1162980" cy="127444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100392" y="472514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732240" y="623731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8604448" y="630932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pic>
        <p:nvPicPr>
          <p:cNvPr id="13" name="Рисунок 12" descr="C:\Users\Пользователь\Desktop\семинар школа 5\EGE17.jpg"/>
          <p:cNvPicPr/>
          <p:nvPr/>
        </p:nvPicPr>
        <p:blipFill>
          <a:blip r:embed="rId2" cstate="print"/>
          <a:srcRect l="5959" r="3593" b="6486"/>
          <a:stretch>
            <a:fillRect/>
          </a:stretch>
        </p:blipFill>
        <p:spPr bwMode="auto">
          <a:xfrm>
            <a:off x="14033" y="5138420"/>
            <a:ext cx="2196465" cy="171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Задача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92"/>
          </a:xfrm>
        </p:spPr>
        <p:txBody>
          <a:bodyPr>
            <a:normAutofit fontScale="92500" lnSpcReduction="20000"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Окружность касается сторон угла с вершиной </a:t>
            </a:r>
            <a:r>
              <a:rPr lang="ru-RU" sz="4800" b="1" i="1" dirty="0" smtClean="0">
                <a:solidFill>
                  <a:schemeClr val="bg1"/>
                </a:solidFill>
              </a:rPr>
              <a:t>О</a:t>
            </a:r>
            <a:r>
              <a:rPr lang="ru-RU" sz="4800" dirty="0" smtClean="0">
                <a:solidFill>
                  <a:schemeClr val="bg1"/>
                </a:solidFill>
              </a:rPr>
              <a:t> в точках </a:t>
            </a:r>
            <a:r>
              <a:rPr lang="ru-RU" sz="4800" b="1" i="1" dirty="0" smtClean="0">
                <a:solidFill>
                  <a:schemeClr val="bg1"/>
                </a:solidFill>
              </a:rPr>
              <a:t>А</a:t>
            </a:r>
            <a:r>
              <a:rPr lang="ru-RU" sz="4800" dirty="0" smtClean="0">
                <a:solidFill>
                  <a:schemeClr val="bg1"/>
                </a:solidFill>
              </a:rPr>
              <a:t> и </a:t>
            </a:r>
            <a:r>
              <a:rPr lang="ru-RU" sz="4800" b="1" i="1" dirty="0" smtClean="0">
                <a:solidFill>
                  <a:schemeClr val="bg1"/>
                </a:solidFill>
              </a:rPr>
              <a:t>В</a:t>
            </a:r>
            <a:r>
              <a:rPr lang="ru-RU" sz="4800" dirty="0" smtClean="0">
                <a:solidFill>
                  <a:schemeClr val="bg1"/>
                </a:solidFill>
              </a:rPr>
              <a:t>. На этой окружности внутри треугольника </a:t>
            </a:r>
            <a:r>
              <a:rPr lang="ru-RU" sz="4800" b="1" i="1" dirty="0" smtClean="0">
                <a:solidFill>
                  <a:schemeClr val="bg1"/>
                </a:solidFill>
              </a:rPr>
              <a:t>АОВ</a:t>
            </a:r>
            <a:r>
              <a:rPr lang="ru-RU" sz="4800" dirty="0" smtClean="0">
                <a:solidFill>
                  <a:schemeClr val="bg1"/>
                </a:solidFill>
              </a:rPr>
              <a:t> взята точка </a:t>
            </a:r>
            <a:r>
              <a:rPr lang="ru-RU" sz="4800" b="1" i="1" dirty="0" smtClean="0">
                <a:solidFill>
                  <a:schemeClr val="bg1"/>
                </a:solidFill>
              </a:rPr>
              <a:t>С</a:t>
            </a:r>
            <a:r>
              <a:rPr lang="ru-RU" sz="4800" dirty="0" smtClean="0">
                <a:solidFill>
                  <a:schemeClr val="bg1"/>
                </a:solidFill>
              </a:rPr>
              <a:t>. Расстояние от точки </a:t>
            </a:r>
            <a:r>
              <a:rPr lang="ru-RU" sz="4800" b="1" i="1" dirty="0" smtClean="0">
                <a:solidFill>
                  <a:schemeClr val="bg1"/>
                </a:solidFill>
              </a:rPr>
              <a:t>С</a:t>
            </a:r>
            <a:r>
              <a:rPr lang="ru-RU" sz="4800" dirty="0" smtClean="0">
                <a:solidFill>
                  <a:schemeClr val="bg1"/>
                </a:solidFill>
              </a:rPr>
              <a:t> до прямых </a:t>
            </a:r>
            <a:r>
              <a:rPr lang="ru-RU" sz="4800" b="1" i="1" dirty="0" smtClean="0">
                <a:solidFill>
                  <a:schemeClr val="bg1"/>
                </a:solidFill>
              </a:rPr>
              <a:t>ОА</a:t>
            </a:r>
            <a:r>
              <a:rPr lang="ru-RU" sz="4800" dirty="0" smtClean="0">
                <a:solidFill>
                  <a:schemeClr val="bg1"/>
                </a:solidFill>
              </a:rPr>
              <a:t> и </a:t>
            </a:r>
            <a:r>
              <a:rPr lang="ru-RU" sz="4800" b="1" i="1" dirty="0" smtClean="0">
                <a:solidFill>
                  <a:schemeClr val="bg1"/>
                </a:solidFill>
              </a:rPr>
              <a:t>ОВ</a:t>
            </a:r>
            <a:r>
              <a:rPr lang="ru-RU" sz="4800" dirty="0" smtClean="0">
                <a:solidFill>
                  <a:schemeClr val="bg1"/>
                </a:solidFill>
              </a:rPr>
              <a:t> равно соответственно </a:t>
            </a:r>
            <a:r>
              <a:rPr lang="en-US" sz="4800" b="1" i="1" dirty="0" smtClean="0">
                <a:solidFill>
                  <a:schemeClr val="bg1"/>
                </a:solidFill>
              </a:rPr>
              <a:t>a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ru-RU" sz="4800" dirty="0" smtClean="0">
                <a:solidFill>
                  <a:schemeClr val="bg1"/>
                </a:solidFill>
              </a:rPr>
              <a:t>и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b="1" i="1" dirty="0" smtClean="0">
                <a:solidFill>
                  <a:schemeClr val="bg1"/>
                </a:solidFill>
              </a:rPr>
              <a:t>b</a:t>
            </a:r>
            <a:r>
              <a:rPr lang="ru-RU" sz="4800" dirty="0" smtClean="0">
                <a:solidFill>
                  <a:schemeClr val="bg1"/>
                </a:solidFill>
              </a:rPr>
              <a:t>. Найти расстояние от точки </a:t>
            </a:r>
            <a:r>
              <a:rPr lang="ru-RU" sz="4800" b="1" i="1" dirty="0" smtClean="0">
                <a:solidFill>
                  <a:schemeClr val="bg1"/>
                </a:solidFill>
              </a:rPr>
              <a:t>С </a:t>
            </a:r>
            <a:r>
              <a:rPr lang="ru-RU" sz="4800" dirty="0" smtClean="0">
                <a:solidFill>
                  <a:schemeClr val="bg1"/>
                </a:solidFill>
              </a:rPr>
              <a:t>до хорды </a:t>
            </a:r>
            <a:r>
              <a:rPr lang="ru-RU" sz="4800" b="1" i="1" dirty="0" smtClean="0">
                <a:solidFill>
                  <a:schemeClr val="bg1"/>
                </a:solidFill>
              </a:rPr>
              <a:t>АВ</a:t>
            </a:r>
            <a:r>
              <a:rPr lang="ru-RU" sz="4800" dirty="0" smtClean="0">
                <a:solidFill>
                  <a:schemeClr val="bg1"/>
                </a:solidFill>
              </a:rPr>
              <a:t>.</a:t>
            </a:r>
            <a:endParaRPr lang="ru-RU" sz="4800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C:\Users\Пользователь\Desktop\семинар школа 5\EGE17.jpg"/>
          <p:cNvPicPr/>
          <p:nvPr/>
        </p:nvPicPr>
        <p:blipFill>
          <a:blip r:embed="rId2" cstate="print"/>
          <a:srcRect l="5959" r="3593" b="6486"/>
          <a:stretch>
            <a:fillRect/>
          </a:stretch>
        </p:blipFill>
        <p:spPr bwMode="auto">
          <a:xfrm>
            <a:off x="7668344" y="5733256"/>
            <a:ext cx="1332369" cy="99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4850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29600" cy="4721696"/>
          </a:xfrm>
        </p:spPr>
        <p:txBody>
          <a:bodyPr>
            <a:normAutofit/>
          </a:bodyPr>
          <a:lstStyle/>
          <a:p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Величина угла </a:t>
            </a:r>
            <a:r>
              <a:rPr lang="ru-RU" i="1" dirty="0" smtClean="0">
                <a:solidFill>
                  <a:schemeClr val="bg1"/>
                </a:solidFill>
                <a:effectLst/>
                <a:latin typeface="+mn-lt"/>
              </a:rPr>
              <a:t>АВС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, вершина которого лежит внутри окружности равна </a:t>
            </a:r>
            <a:r>
              <a:rPr lang="ru-RU" b="0" dirty="0" err="1" smtClean="0">
                <a:solidFill>
                  <a:schemeClr val="bg1"/>
                </a:solidFill>
                <a:effectLst/>
                <a:latin typeface="+mn-lt"/>
              </a:rPr>
              <a:t>полусумме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 градусных мер дуг </a:t>
            </a:r>
            <a:r>
              <a:rPr lang="ru-RU" i="1" dirty="0" smtClean="0">
                <a:solidFill>
                  <a:schemeClr val="bg1"/>
                </a:solidFill>
                <a:effectLst/>
                <a:latin typeface="+mn-lt"/>
              </a:rPr>
              <a:t>АС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 и </a:t>
            </a:r>
            <a:r>
              <a:rPr lang="en-US" i="1" dirty="0">
                <a:solidFill>
                  <a:schemeClr val="bg1"/>
                </a:solidFill>
                <a:effectLst/>
                <a:latin typeface="+mn-lt"/>
              </a:rPr>
              <a:t>E</a:t>
            </a:r>
            <a:r>
              <a:rPr lang="en-US" i="1" dirty="0" smtClean="0">
                <a:solidFill>
                  <a:schemeClr val="bg1"/>
                </a:solidFill>
                <a:effectLst/>
                <a:latin typeface="+mn-lt"/>
              </a:rPr>
              <a:t>F</a:t>
            </a:r>
            <a:endParaRPr lang="ru-RU" i="1" dirty="0"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Рисунок 2" descr="C:\Users\Пользователь\Desktop\семинар школа 5\EGE17.jpg"/>
          <p:cNvPicPr/>
          <p:nvPr/>
        </p:nvPicPr>
        <p:blipFill>
          <a:blip r:embed="rId2" cstate="print"/>
          <a:srcRect l="5959" r="3593" b="6486"/>
          <a:stretch>
            <a:fillRect/>
          </a:stretch>
        </p:blipFill>
        <p:spPr bwMode="auto">
          <a:xfrm>
            <a:off x="0" y="5138420"/>
            <a:ext cx="2196465" cy="171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6804248" y="5013176"/>
            <a:ext cx="1778496" cy="161570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        В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7248369" y="5127568"/>
            <a:ext cx="936104" cy="13869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308304" y="5138420"/>
            <a:ext cx="1152128" cy="102688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56926" y="6314911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453358" y="598063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5439" y="476908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184473" y="473976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5" y="188640"/>
            <a:ext cx="8115200" cy="4070656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Величина угла </a:t>
            </a:r>
            <a:r>
              <a:rPr lang="ru-RU" i="1" dirty="0" smtClean="0">
                <a:solidFill>
                  <a:schemeClr val="bg1"/>
                </a:solidFill>
                <a:effectLst/>
                <a:latin typeface="+mn-lt"/>
              </a:rPr>
              <a:t>АВС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, вершина которого лежит 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вне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 окружности равна </a:t>
            </a:r>
            <a:r>
              <a:rPr lang="ru-RU" b="0" dirty="0" err="1" smtClean="0">
                <a:solidFill>
                  <a:schemeClr val="bg1"/>
                </a:solidFill>
                <a:effectLst/>
                <a:latin typeface="+mn-lt"/>
              </a:rPr>
              <a:t>полуразности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 градусных мер дуг </a:t>
            </a:r>
            <a:r>
              <a:rPr lang="ru-RU" i="1" dirty="0" smtClean="0">
                <a:solidFill>
                  <a:schemeClr val="bg1"/>
                </a:solidFill>
                <a:effectLst/>
                <a:latin typeface="+mn-lt"/>
              </a:rPr>
              <a:t>АС</a:t>
            </a:r>
            <a:r>
              <a:rPr lang="ru-RU" b="0" dirty="0" smtClean="0">
                <a:solidFill>
                  <a:schemeClr val="bg1"/>
                </a:solidFill>
                <a:effectLst/>
                <a:latin typeface="+mn-lt"/>
              </a:rPr>
              <a:t> и </a:t>
            </a:r>
            <a:r>
              <a:rPr lang="en-US" i="1" dirty="0" smtClean="0">
                <a:solidFill>
                  <a:schemeClr val="bg1"/>
                </a:solidFill>
                <a:effectLst/>
                <a:latin typeface="+mn-lt"/>
              </a:rPr>
              <a:t>E</a:t>
            </a:r>
            <a:r>
              <a:rPr lang="en-US" i="1" dirty="0" smtClean="0">
                <a:solidFill>
                  <a:schemeClr val="bg1"/>
                </a:solidFill>
                <a:effectLst/>
                <a:latin typeface="+mn-lt"/>
              </a:rPr>
              <a:t>F</a:t>
            </a:r>
            <a:endParaRPr lang="ru-RU" i="1" dirty="0"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Рисунок 2" descr="C:\Users\Пользователь\Desktop\семинар школа 5\EGE17.jpg"/>
          <p:cNvPicPr/>
          <p:nvPr/>
        </p:nvPicPr>
        <p:blipFill>
          <a:blip r:embed="rId2" cstate="print"/>
          <a:srcRect l="5959" r="3593" b="6486"/>
          <a:stretch>
            <a:fillRect/>
          </a:stretch>
        </p:blipFill>
        <p:spPr bwMode="auto">
          <a:xfrm>
            <a:off x="0" y="5138420"/>
            <a:ext cx="2196465" cy="171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6804248" y="5013176"/>
            <a:ext cx="1778496" cy="1615708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        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7248369" y="4365104"/>
            <a:ext cx="468052" cy="21493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716421" y="4365104"/>
            <a:ext cx="744011" cy="18002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56926" y="6314911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453358" y="598063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 flipH="1">
            <a:off x="7316027" y="4769088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010602" y="471679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716421" y="425929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961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</TotalTime>
  <Words>177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Медиана прямоугольного треугольника, проведенная из вершины прямого угла, равна половине гипотенузы. </vt:lpstr>
      <vt:lpstr>Задача</vt:lpstr>
      <vt:lpstr>Середины сторон выпуклого четырехугольника являются вершинами параллелограмма, площадь которого равна половине площади данного четырехугольника. </vt:lpstr>
      <vt:lpstr>Если Диагонали трапеции пересекаются под прямым углом и выполняется условие  АО · ОС = ОВ · ОD,  то трапеция равнобедренная   </vt:lpstr>
      <vt:lpstr>Угол ТАВ между касательной АТ и хордой АВ измеряется половиной градусной меры дуги АВ  </vt:lpstr>
      <vt:lpstr>Задача</vt:lpstr>
      <vt:lpstr>Величина угла АВС, вершина которого лежит внутри окружности равна полусумме градусных мер дуг АС и EF</vt:lpstr>
      <vt:lpstr>Величина угла АВС, вершина которого лежит вне окружности равна полуразности градусных мер дуг АС и EF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Медиана прямоугольного треугольника, проведенная из вершины прямого угла, равна половине гипотенузы. </dc:title>
  <dc:creator>Ольга</dc:creator>
  <cp:lastModifiedBy>ПК</cp:lastModifiedBy>
  <cp:revision>4</cp:revision>
  <dcterms:created xsi:type="dcterms:W3CDTF">2015-12-08T11:11:32Z</dcterms:created>
  <dcterms:modified xsi:type="dcterms:W3CDTF">2015-12-08T17:05:30Z</dcterms:modified>
</cp:coreProperties>
</file>